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lb-L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b-L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FEF27-A714-41C0-A733-4E41ED45BCBE}" type="datetimeFigureOut">
              <a:rPr lang="lb-LU" smtClean="0"/>
              <a:t>27/05/2010</a:t>
            </a:fld>
            <a:endParaRPr lang="lb-L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b-L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89F9-E2A6-406E-B47A-28295419AC08}" type="slidenum">
              <a:rPr lang="lb-LU" smtClean="0"/>
              <a:t>‹#›</a:t>
            </a:fld>
            <a:endParaRPr lang="lb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b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lb-LU" smtClean="0"/>
              <a:t>Dr Claude Schummer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0BB57-3224-499E-8D01-0F464A8A32AF}" type="slidenum">
              <a:rPr lang="lb-LU" smtClean="0"/>
              <a:t>‹#›</a:t>
            </a:fld>
            <a:endParaRPr lang="lb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b-L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komma-sh.de/themen/europafaehige-kommune/eu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mediterraneeonline.eu/photos/drapeaux/Luxembourg-drapeau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komma-sh.de/themen/europafaehige-kommune/eu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mediterraneeonline.eu/photos/drapeaux/Luxembourg-drapeau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komma-sh.de/themen/europafaehige-kommune/eu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mediterraneeonline.eu/photos/drapeaux/Luxembourg-drapeau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komma-sh.de/themen/europafaehige-kommune/eu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mediterraneeonline.eu/photos/drapeaux/Luxembourg-drapeau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lb-LU" dirty="0" smtClean="0"/>
              <a:t>EMO JOINT MEETING PORTO 5/12/2009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>
                <a:solidFill>
                  <a:schemeClr val="tx2"/>
                </a:solidFill>
              </a:rPr>
              <a:t>Virtual DOMUS MEDICA: </a:t>
            </a:r>
            <a:r>
              <a:rPr lang="lb-LU" u="sng" dirty="0" smtClean="0">
                <a:solidFill>
                  <a:schemeClr val="tx2"/>
                </a:solidFill>
              </a:rPr>
              <a:t>www.edomusmedica.eu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>
                <a:solidFill>
                  <a:schemeClr val="tx2"/>
                </a:solidFill>
              </a:rPr>
              <a:t>Cooperation Agreement (draft annexed)</a:t>
            </a:r>
          </a:p>
          <a:p>
            <a:r>
              <a:rPr lang="lb-LU" dirty="0" smtClean="0"/>
              <a:t>NMA MEETING BERLIN 13/02/2010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“The NMA’s are agreed that it is vital that European doctors maintain and develop a strong, united and effective voice to lobby and represent the interests of all European doctors.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The NMA’s ask CPME and all EMO’s to work together with all interested parties to seek a consensus on how to achieve this.”</a:t>
            </a:r>
          </a:p>
          <a:p>
            <a:pPr lvl="2" algn="r">
              <a:buNone/>
            </a:pPr>
            <a:r>
              <a:rPr lang="lb-LU" dirty="0" smtClean="0">
                <a:solidFill>
                  <a:schemeClr val="tx2"/>
                </a:solidFill>
              </a:rPr>
              <a:t>Berlin 13/02/2010</a:t>
            </a:r>
          </a:p>
          <a:p>
            <a:pPr lvl="1">
              <a:buFont typeface="Wingdings" pitchFamily="2" charset="2"/>
              <a:buChar char="Ø"/>
            </a:pPr>
            <a:endParaRPr lang="lb-LU" dirty="0" smtClean="0">
              <a:solidFill>
                <a:schemeClr val="tx2"/>
              </a:solidFill>
            </a:endParaRPr>
          </a:p>
          <a:p>
            <a:endParaRPr lang="lb-L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b="1" dirty="0" smtClean="0">
                <a:solidFill>
                  <a:schemeClr val="tx2"/>
                </a:solidFill>
              </a:rPr>
              <a:t>E.A.N.A. 28-29/05/2010</a:t>
            </a:r>
            <a:endParaRPr lang="lb-LU" b="1" dirty="0">
              <a:solidFill>
                <a:schemeClr val="tx2"/>
              </a:solidFill>
            </a:endParaRPr>
          </a:p>
        </p:txBody>
      </p:sp>
      <p:pic>
        <p:nvPicPr>
          <p:cNvPr id="5" name="Picture 2" descr="Vollbild anzei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  <p:pic>
        <p:nvPicPr>
          <p:cNvPr id="6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95232"/>
            <a:ext cx="1266825" cy="762000"/>
          </a:xfrm>
          <a:prstGeom prst="rect">
            <a:avLst/>
          </a:prstGeom>
          <a:noFill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b="1" dirty="0" smtClean="0">
                <a:solidFill>
                  <a:schemeClr val="tx2"/>
                </a:solidFill>
              </a:rPr>
              <a:t>E.A.N.A. 28-29/05/2010</a:t>
            </a:r>
            <a:endParaRPr lang="lb-LU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lb-LU" dirty="0" smtClean="0"/>
              <a:t>CPME MEETING 16-17/04/2010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>
                <a:solidFill>
                  <a:schemeClr val="tx2"/>
                </a:solidFill>
              </a:rPr>
              <a:t>New Secretary General elected: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Birgit Beger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Lawyer &amp; Political Scientist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>
                <a:solidFill>
                  <a:schemeClr val="tx2"/>
                </a:solidFill>
              </a:rPr>
              <a:t>GA extraordinary meeting Brussels, 22/06/2010§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>
                <a:solidFill>
                  <a:schemeClr val="tx2"/>
                </a:solidFill>
              </a:rPr>
              <a:t>Mental Health for Elderly, Madrid 20/04/2010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>
                <a:solidFill>
                  <a:schemeClr val="tx2"/>
                </a:solidFill>
              </a:rPr>
              <a:t>European Observatory Health System Policies, Leuven 26-30/04/2010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Follow-up to Green Paper on Europe’s Health Workforce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Interested in collecting best practices for professional training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>
                <a:solidFill>
                  <a:schemeClr val="tx2"/>
                </a:solidFill>
              </a:rPr>
              <a:t>Workforce Meeting, LaHulpe 9-10/09/2010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Belgian Presidency Initiative</a:t>
            </a:r>
          </a:p>
          <a:p>
            <a:pPr marL="1371600" lvl="2" indent="-457200">
              <a:buFont typeface="+mj-lt"/>
              <a:buAutoNum type="arabicPeriod"/>
            </a:pPr>
            <a:r>
              <a:rPr lang="lb-LU" dirty="0" smtClean="0">
                <a:solidFill>
                  <a:schemeClr val="tx2"/>
                </a:solidFill>
              </a:rPr>
              <a:t>Forecast workforce</a:t>
            </a:r>
          </a:p>
          <a:p>
            <a:pPr marL="1371600" lvl="2" indent="-457200">
              <a:buFont typeface="+mj-lt"/>
              <a:buAutoNum type="arabicPeriod"/>
            </a:pPr>
            <a:r>
              <a:rPr lang="lb-LU" dirty="0" smtClean="0">
                <a:solidFill>
                  <a:schemeClr val="tx2"/>
                </a:solidFill>
              </a:rPr>
              <a:t>Skill mix &amp; redistribution of tasks</a:t>
            </a:r>
          </a:p>
          <a:p>
            <a:pPr marL="1371600" lvl="2" indent="-457200">
              <a:buFont typeface="+mj-lt"/>
              <a:buAutoNum type="arabicPeriod"/>
            </a:pPr>
            <a:r>
              <a:rPr lang="lb-LU" dirty="0" smtClean="0">
                <a:solidFill>
                  <a:schemeClr val="tx2"/>
                </a:solidFill>
              </a:rPr>
              <a:t>Working conditions (with exclusion of EWTD)</a:t>
            </a:r>
          </a:p>
          <a:p>
            <a:pPr marL="1371600" lvl="2" indent="-457200">
              <a:buFont typeface="+mj-lt"/>
              <a:buAutoNum type="arabicPeriod"/>
            </a:pPr>
            <a:r>
              <a:rPr lang="lb-LU" dirty="0" smtClean="0">
                <a:solidFill>
                  <a:schemeClr val="tx2"/>
                </a:solidFill>
              </a:rPr>
              <a:t>Performance management</a:t>
            </a:r>
          </a:p>
          <a:p>
            <a:endParaRPr lang="lb-LU" dirty="0"/>
          </a:p>
        </p:txBody>
      </p:sp>
      <p:pic>
        <p:nvPicPr>
          <p:cNvPr id="3074" name="Picture 2" descr="Vollbild anzei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  <p:pic>
        <p:nvPicPr>
          <p:cNvPr id="5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95232"/>
            <a:ext cx="1266825" cy="762000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b-LU" dirty="0" smtClean="0"/>
              <a:t>CPME MEETING 16-17/04/2010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>
                <a:solidFill>
                  <a:schemeClr val="tx2"/>
                </a:solidFill>
              </a:rPr>
              <a:t>Recognition of professional qualifications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DG Markt: Evaluation Professional Qualification Directive:</a:t>
            </a:r>
          </a:p>
          <a:p>
            <a:pPr lvl="2">
              <a:buFont typeface="Wingdings" pitchFamily="2" charset="2"/>
              <a:buChar char="ü"/>
            </a:pPr>
            <a:r>
              <a:rPr lang="lb-LU" dirty="0" smtClean="0">
                <a:solidFill>
                  <a:schemeClr val="tx2"/>
                </a:solidFill>
              </a:rPr>
              <a:t>Language &amp; Culture assessments, harmonisation, particular competencies (e.g. oncology), move to competence-based training, review of licence  (re-licensing), Inter-Market-Information system, professional card ( +- disciplinary  actions including those pending), system thinking (patient safety), participation non-EU on examinations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>
                <a:solidFill>
                  <a:schemeClr val="tx2"/>
                </a:solidFill>
              </a:rPr>
              <a:t>EWTD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EU Commission: Consultation Revision</a:t>
            </a:r>
          </a:p>
          <a:p>
            <a:pPr lvl="2">
              <a:buFont typeface="Wingdings" pitchFamily="2" charset="2"/>
              <a:buChar char="v"/>
            </a:pPr>
            <a:r>
              <a:rPr lang="lb-LU" dirty="0" smtClean="0">
                <a:solidFill>
                  <a:schemeClr val="tx2"/>
                </a:solidFill>
              </a:rPr>
              <a:t>Opt-out</a:t>
            </a:r>
          </a:p>
          <a:p>
            <a:pPr lvl="2">
              <a:buFont typeface="Wingdings" pitchFamily="2" charset="2"/>
              <a:buChar char="v"/>
            </a:pPr>
            <a:r>
              <a:rPr lang="lb-LU" dirty="0" smtClean="0">
                <a:solidFill>
                  <a:schemeClr val="tx2"/>
                </a:solidFill>
              </a:rPr>
              <a:t>Length reference period</a:t>
            </a:r>
          </a:p>
          <a:p>
            <a:endParaRPr lang="lb-L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b="1" dirty="0" smtClean="0">
                <a:solidFill>
                  <a:schemeClr val="tx2"/>
                </a:solidFill>
              </a:rPr>
              <a:t>E.A.N.A. 28-29/05/2010</a:t>
            </a:r>
            <a:endParaRPr lang="lb-LU" b="1" dirty="0">
              <a:solidFill>
                <a:schemeClr val="tx2"/>
              </a:solidFill>
            </a:endParaRPr>
          </a:p>
        </p:txBody>
      </p:sp>
      <p:pic>
        <p:nvPicPr>
          <p:cNvPr id="5" name="Picture 2" descr="Vollbild anzei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  <p:pic>
        <p:nvPicPr>
          <p:cNvPr id="6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95232"/>
            <a:ext cx="1266825" cy="762000"/>
          </a:xfrm>
          <a:prstGeom prst="rect">
            <a:avLst/>
          </a:prstGeom>
          <a:noFill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b-LU" dirty="0" smtClean="0"/>
              <a:t>EMO JOINT MEETING BRUSSELS 16/04/2010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>
                <a:solidFill>
                  <a:schemeClr val="tx2"/>
                </a:solidFill>
              </a:rPr>
              <a:t>Brick DOMUS MEDICA: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UEMS wants to invest in a house in Brussels together with GBS (belgian medical specialist’s association) and invites all other EMO’s to join them there and share premises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Société Immobilère Civile</a:t>
            </a:r>
          </a:p>
          <a:p>
            <a:pPr lvl="2">
              <a:buNone/>
            </a:pPr>
            <a:r>
              <a:rPr lang="lb-LU" dirty="0" smtClean="0">
                <a:solidFill>
                  <a:schemeClr val="tx2"/>
                </a:solidFill>
              </a:rPr>
              <a:t>(Symbolic ownership)</a:t>
            </a:r>
            <a:endParaRPr lang="lb-LU" dirty="0" smtClean="0">
              <a:solidFill>
                <a:schemeClr val="tx2"/>
              </a:solidFill>
            </a:endParaRPr>
          </a:p>
          <a:p>
            <a:endParaRPr lang="lb-L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b="1" dirty="0" smtClean="0">
                <a:solidFill>
                  <a:schemeClr val="tx2"/>
                </a:solidFill>
              </a:rPr>
              <a:t>E.A.N.A. 28-29/05/2010</a:t>
            </a:r>
            <a:endParaRPr lang="lb-LU" b="1" dirty="0">
              <a:solidFill>
                <a:schemeClr val="tx2"/>
              </a:solidFill>
            </a:endParaRPr>
          </a:p>
        </p:txBody>
      </p:sp>
      <p:pic>
        <p:nvPicPr>
          <p:cNvPr id="5" name="Picture 2" descr="Vollbild anzei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-24"/>
            <a:ext cx="1152525" cy="762000"/>
          </a:xfrm>
          <a:prstGeom prst="rect">
            <a:avLst/>
          </a:prstGeom>
          <a:noFill/>
        </p:spPr>
      </p:pic>
      <p:pic>
        <p:nvPicPr>
          <p:cNvPr id="6" name="Picture 2" descr="Vollbild anzeig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95232"/>
            <a:ext cx="1266825" cy="762000"/>
          </a:xfrm>
          <a:prstGeom prst="rect">
            <a:avLst/>
          </a:prstGeom>
          <a:noFill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Dr Claude Schummer</a:t>
            </a:r>
            <a:endParaRPr lang="lb-L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304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E.A.N.A. 28-29/05/2010</vt:lpstr>
      <vt:lpstr>E.A.N.A. 28-29/05/2010</vt:lpstr>
      <vt:lpstr>E.A.N.A. 28-29/05/2010</vt:lpstr>
      <vt:lpstr>E.A.N.A. 28-29/05/2010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Schumcl</dc:creator>
  <cp:lastModifiedBy>Schumcl</cp:lastModifiedBy>
  <cp:revision>12</cp:revision>
  <dcterms:created xsi:type="dcterms:W3CDTF">2010-05-27T11:29:10Z</dcterms:created>
  <dcterms:modified xsi:type="dcterms:W3CDTF">2010-05-27T13:21:00Z</dcterms:modified>
</cp:coreProperties>
</file>